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9E"/>
    <a:srgbClr val="FF0000"/>
    <a:srgbClr val="AE0DB1"/>
    <a:srgbClr val="0C02C8"/>
    <a:srgbClr val="0502BD"/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55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5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3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7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Relationship Id="rId6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62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Relationship Id="rId5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Relationship Id="rId3" Type="http://schemas.openxmlformats.org/officeDocument/2006/relationships/image" Target="../media/image67.emf"/><Relationship Id="rId5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6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Relationship Id="rId3" Type="http://schemas.openxmlformats.org/officeDocument/2006/relationships/image" Target="../media/image71.emf"/><Relationship Id="rId5" Type="http://schemas.openxmlformats.org/officeDocument/2006/relationships/image" Target="../media/image73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Relationship Id="rId3" Type="http://schemas.openxmlformats.org/officeDocument/2006/relationships/image" Target="../media/image75.emf"/><Relationship Id="rId5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82.emf"/><Relationship Id="rId4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emf"/><Relationship Id="rId3" Type="http://schemas.openxmlformats.org/officeDocument/2006/relationships/image" Target="../media/image79.emf"/><Relationship Id="rId5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emf"/><Relationship Id="rId5" Type="http://schemas.openxmlformats.org/officeDocument/2006/relationships/image" Target="../media/image12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6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5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3.emf"/><Relationship Id="rId6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1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8.emf"/><Relationship Id="rId5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Relationship Id="rId5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What’s going on out there?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3366FF"/>
                </a:solidFill>
              </a:rPr>
              <a:t>way out there!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7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Suppose you are studying the increase or decrease of a population       over time.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Somebody gave you a formula that presumably describes the amount of members of the population at a given time    , that is a function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You’d like to be able to predict what happens to the population          as time goes by.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have to make precise what we mean by “as time goes by” and “what happens to      “.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96" y="2086229"/>
            <a:ext cx="368808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382" y="3939635"/>
            <a:ext cx="2028444" cy="59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769" y="3509994"/>
            <a:ext cx="199771" cy="353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582" y="4978400"/>
            <a:ext cx="368808" cy="399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540" y="5965571"/>
            <a:ext cx="368808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686800" cy="6400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8000"/>
                </a:solidFill>
              </a:rPr>
              <a:t>Note that the two graphs are NOT exact</a:t>
            </a:r>
            <a:r>
              <a:rPr lang="en-US" b="1" smtClean="0">
                <a:solidFill>
                  <a:srgbClr val="008000"/>
                </a:solidFill>
              </a:rPr>
              <a:t>, but: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                                  </a:t>
            </a:r>
            <a:r>
              <a:rPr lang="en-US" b="1" dirty="0" smtClean="0">
                <a:solidFill>
                  <a:srgbClr val="008000"/>
                </a:solidFill>
              </a:rPr>
              <a:t>and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98" y="64357"/>
            <a:ext cx="9403332" cy="4836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5614924"/>
            <a:ext cx="2689225" cy="860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38" y="5565648"/>
            <a:ext cx="2689225" cy="8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6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27000"/>
            <a:ext cx="8636000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Two more figures, one of a population that starts big and oscillates down to extinction, and one of a population that starts very small and fluctuates  </a:t>
            </a:r>
            <a:r>
              <a:rPr lang="en-US" b="1" dirty="0" smtClean="0">
                <a:solidFill>
                  <a:srgbClr val="FF6600"/>
                </a:solidFill>
              </a:rPr>
              <a:t>(what’s the difference between the two words?)</a:t>
            </a:r>
            <a:r>
              <a:rPr lang="en-US" b="1" dirty="0" smtClean="0">
                <a:solidFill>
                  <a:srgbClr val="0000FF"/>
                </a:solidFill>
              </a:rPr>
              <a:t> beyond all bounds. 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the first case we have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n the second case we have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are the two figures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37" y="2770124"/>
            <a:ext cx="2735326" cy="860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179" y="3963924"/>
            <a:ext cx="1982343" cy="860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249" y="4126738"/>
            <a:ext cx="1290828" cy="4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9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54000"/>
            <a:ext cx="87122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doomed</a:t>
            </a:r>
            <a:r>
              <a:rPr lang="en-US" b="1" dirty="0" smtClean="0">
                <a:solidFill>
                  <a:srgbClr val="0000FF"/>
                </a:solidFill>
              </a:rPr>
              <a:t> population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812800"/>
            <a:ext cx="6971428" cy="60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86800" cy="637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the “</a:t>
            </a:r>
            <a:r>
              <a:rPr lang="en-US" b="1" dirty="0" smtClean="0">
                <a:solidFill>
                  <a:srgbClr val="FF0000"/>
                </a:solidFill>
              </a:rPr>
              <a:t>wildly varying</a:t>
            </a:r>
            <a:r>
              <a:rPr lang="en-US" b="1" dirty="0" smtClean="0">
                <a:solidFill>
                  <a:srgbClr val="0000FF"/>
                </a:solidFill>
              </a:rPr>
              <a:t>” one: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041400"/>
            <a:ext cx="7098412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4000"/>
            <a:ext cx="86360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respective (</a:t>
            </a:r>
            <a:r>
              <a:rPr lang="en-US" b="1" dirty="0" smtClean="0">
                <a:solidFill>
                  <a:srgbClr val="008000"/>
                </a:solidFill>
              </a:rPr>
              <a:t>approximate</a:t>
            </a:r>
            <a:r>
              <a:rPr lang="en-US" b="1" dirty="0" smtClean="0">
                <a:solidFill>
                  <a:srgbClr val="0000FF"/>
                </a:solidFill>
              </a:rPr>
              <a:t>) equations are: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doomed</a:t>
            </a:r>
            <a:r>
              <a:rPr lang="en-US" b="1" dirty="0" smtClean="0">
                <a:solidFill>
                  <a:srgbClr val="0000FF"/>
                </a:solidFill>
              </a:rPr>
              <a:t> population:</a:t>
            </a:r>
          </a:p>
          <a:p>
            <a:pPr marL="0" indent="0">
              <a:lnSpc>
                <a:spcPct val="14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wildy</a:t>
            </a:r>
            <a:r>
              <a:rPr lang="en-US" b="1" dirty="0" smtClean="0">
                <a:solidFill>
                  <a:srgbClr val="FF0000"/>
                </a:solidFill>
              </a:rPr>
              <a:t> varying </a:t>
            </a:r>
            <a:r>
              <a:rPr lang="en-US" b="1" dirty="0" smtClean="0">
                <a:solidFill>
                  <a:srgbClr val="0000FF"/>
                </a:solidFill>
              </a:rPr>
              <a:t>population:</a:t>
            </a:r>
          </a:p>
          <a:p>
            <a:pPr marL="0" indent="0">
              <a:lnSpc>
                <a:spcPct val="14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 i="1" dirty="0" smtClean="0">
                <a:solidFill>
                  <a:srgbClr val="008000"/>
                </a:solidFill>
              </a:rPr>
              <a:t>(check them out !)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42" y="1569085"/>
            <a:ext cx="5393817" cy="1383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22" y="3865753"/>
            <a:ext cx="4164457" cy="1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9400"/>
            <a:ext cx="8585200" cy="635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Time to get serious about this             business!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already have  </a:t>
            </a:r>
            <a:r>
              <a:rPr lang="en-US" b="1" dirty="0" smtClean="0">
                <a:solidFill>
                  <a:srgbClr val="FF0000"/>
                </a:solidFill>
              </a:rPr>
              <a:t>6 </a:t>
            </a: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six, </a:t>
            </a:r>
            <a:r>
              <a:rPr lang="en-US" b="1" dirty="0" err="1" smtClean="0">
                <a:solidFill>
                  <a:srgbClr val="008000"/>
                </a:solidFill>
              </a:rPr>
              <a:t>count’em</a:t>
            </a:r>
            <a:r>
              <a:rPr lang="en-US" b="1" dirty="0" smtClean="0">
                <a:solidFill>
                  <a:srgbClr val="008000"/>
                </a:solidFill>
              </a:rPr>
              <a:t> !</a:t>
            </a:r>
            <a:r>
              <a:rPr lang="en-US" b="1" dirty="0" smtClean="0">
                <a:solidFill>
                  <a:srgbClr val="0000FF"/>
                </a:solidFill>
              </a:rPr>
              <a:t>) definitions, what do we do with them?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 we did before, we build ourselves a few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Ingredients</a:t>
            </a:r>
            <a:r>
              <a:rPr lang="en-US" b="1" dirty="0">
                <a:solidFill>
                  <a:srgbClr val="0000FF"/>
                </a:solidFill>
              </a:rPr>
              <a:t> to </a:t>
            </a:r>
            <a:r>
              <a:rPr lang="en-US" b="1" dirty="0" smtClean="0">
                <a:solidFill>
                  <a:srgbClr val="0000FF"/>
                </a:solidFill>
              </a:rPr>
              <a:t>use,  …  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Tools</a:t>
            </a:r>
            <a:r>
              <a:rPr lang="en-US" b="1" dirty="0">
                <a:solidFill>
                  <a:srgbClr val="0000FF"/>
                </a:solidFill>
              </a:rPr>
              <a:t> to handle the </a:t>
            </a:r>
            <a:r>
              <a:rPr lang="en-US" b="1" dirty="0" smtClean="0">
                <a:solidFill>
                  <a:srgbClr val="0000FF"/>
                </a:solidFill>
              </a:rPr>
              <a:t>ingredients.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tools</a:t>
            </a:r>
            <a:r>
              <a:rPr lang="en-US" b="1" dirty="0" smtClean="0">
                <a:solidFill>
                  <a:srgbClr val="0000FF"/>
                </a:solidFill>
              </a:rPr>
              <a:t> are the usual </a:t>
            </a:r>
            <a:r>
              <a:rPr lang="en-US" b="1" dirty="0" smtClean="0">
                <a:solidFill>
                  <a:srgbClr val="FF0000"/>
                </a:solidFill>
              </a:rPr>
              <a:t>limit laws</a:t>
            </a:r>
            <a:r>
              <a:rPr lang="en-US" b="1" dirty="0" smtClean="0">
                <a:solidFill>
                  <a:srgbClr val="0000FF"/>
                </a:solidFill>
              </a:rPr>
              <a:t> they are the same as before, </a:t>
            </a:r>
            <a:r>
              <a:rPr lang="en-US" b="1" i="1" dirty="0" smtClean="0">
                <a:solidFill>
                  <a:srgbClr val="FF0000"/>
                </a:solidFill>
              </a:rPr>
              <a:t>mutatis mutandis</a:t>
            </a:r>
            <a:r>
              <a:rPr lang="en-US" b="1" dirty="0" smtClean="0">
                <a:solidFill>
                  <a:srgbClr val="0000FF"/>
                </a:solidFill>
              </a:rPr>
              <a:t>, we will re-write them here for completeness’ sake.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start with the </a:t>
            </a:r>
            <a:r>
              <a:rPr lang="en-US" b="1" dirty="0" smtClean="0">
                <a:solidFill>
                  <a:srgbClr val="FF0000"/>
                </a:solidFill>
              </a:rPr>
              <a:t>tools</a:t>
            </a:r>
            <a:r>
              <a:rPr lang="en-US" b="1" dirty="0" smtClean="0">
                <a:solidFill>
                  <a:srgbClr val="0000FF"/>
                </a:solidFill>
              </a:rPr>
              <a:t> first.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359" y="230124"/>
            <a:ext cx="752983" cy="8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5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36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Limit laws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Assume that                                                         both exists (finite !)   Then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 assuming that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when       is even.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10" y="904240"/>
            <a:ext cx="4945380" cy="782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55520"/>
            <a:ext cx="8242300" cy="78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" y="4145280"/>
            <a:ext cx="6663690" cy="78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65" y="5012690"/>
            <a:ext cx="4763770" cy="922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5" y="5833110"/>
            <a:ext cx="23622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9014" y="5943664"/>
            <a:ext cx="291973" cy="291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3164840"/>
            <a:ext cx="8647430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3200"/>
            <a:ext cx="8686800" cy="6477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a few </a:t>
            </a:r>
            <a:r>
              <a:rPr lang="en-US" b="1" dirty="0" smtClean="0">
                <a:solidFill>
                  <a:srgbClr val="FF0000"/>
                </a:solidFill>
              </a:rPr>
              <a:t>Ingredients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210000"/>
              </a:lnSpc>
              <a:spcBef>
                <a:spcPts val="1224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put together the whole thing with the following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853440"/>
            <a:ext cx="8270240" cy="78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59" y="1568132"/>
            <a:ext cx="5783580" cy="118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56" y="2701925"/>
            <a:ext cx="5811520" cy="118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30" y="4092575"/>
            <a:ext cx="3255010" cy="48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90" y="4686935"/>
            <a:ext cx="8856980" cy="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4000"/>
            <a:ext cx="8610600" cy="637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Theorem.  </a:t>
            </a:r>
            <a:r>
              <a:rPr lang="en-US" b="1" dirty="0" smtClean="0">
                <a:solidFill>
                  <a:srgbClr val="0000FF"/>
                </a:solidFill>
              </a:rPr>
              <a:t>Let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Then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Proof. </a:t>
            </a:r>
            <a:r>
              <a:rPr lang="en-US" b="1" dirty="0" smtClean="0">
                <a:solidFill>
                  <a:srgbClr val="0000FF"/>
                </a:solidFill>
              </a:rPr>
              <a:t>The proof uses our old friend, the </a:t>
            </a:r>
            <a:r>
              <a:rPr lang="en-US" b="1" dirty="0" smtClean="0">
                <a:solidFill>
                  <a:srgbClr val="FF6600"/>
                </a:solidFill>
              </a:rPr>
              <a:t>Agreement Theorem</a:t>
            </a:r>
            <a:r>
              <a:rPr lang="en-US" b="1" dirty="0" smtClean="0">
                <a:solidFill>
                  <a:srgbClr val="0000FF"/>
                </a:solidFill>
              </a:rPr>
              <a:t>. We rewrite            differ-</a:t>
            </a:r>
            <a:r>
              <a:rPr lang="en-US" b="1" dirty="0" err="1" smtClean="0">
                <a:solidFill>
                  <a:srgbClr val="0000FF"/>
                </a:solidFill>
              </a:rPr>
              <a:t>ently</a:t>
            </a:r>
            <a:r>
              <a:rPr lang="en-US" b="1" dirty="0" smtClean="0">
                <a:solidFill>
                  <a:srgbClr val="0000FF"/>
                </a:solidFill>
              </a:rPr>
              <a:t> and get our proof. Here we go: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914400"/>
            <a:ext cx="8547100" cy="154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0" y="2829560"/>
            <a:ext cx="4218940" cy="145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260" y="4866005"/>
            <a:ext cx="922020" cy="5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9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36000" cy="6375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Then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If we let                      all terms disappear but for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        </a:t>
            </a:r>
            <a:r>
              <a:rPr lang="en-US" b="1" dirty="0" smtClean="0">
                <a:solidFill>
                  <a:srgbClr val="008000"/>
                </a:solidFill>
              </a:rPr>
              <a:t> QED  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7960"/>
            <a:ext cx="9024620" cy="145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" y="2047304"/>
            <a:ext cx="8144510" cy="2750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15" y="5059363"/>
            <a:ext cx="1690370" cy="38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760" y="5318760"/>
            <a:ext cx="104775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5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54000"/>
            <a:ext cx="8686800" cy="635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know how to handle “what happens to      .”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It’s just a limit 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must give meaning to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it should mean “</a:t>
            </a:r>
            <a:r>
              <a:rPr lang="en-US" b="1" dirty="0" smtClean="0">
                <a:solidFill>
                  <a:srgbClr val="FF0000"/>
                </a:solidFill>
              </a:rPr>
              <a:t>as time goes by</a:t>
            </a:r>
            <a:r>
              <a:rPr lang="en-US" b="1" dirty="0" smtClean="0">
                <a:solidFill>
                  <a:srgbClr val="0000FF"/>
                </a:solidFill>
              </a:rPr>
              <a:t>.” The everyday interpretation of the English phrase is that time just keeps </a:t>
            </a:r>
            <a:r>
              <a:rPr lang="en-US" b="1" dirty="0" smtClean="0">
                <a:solidFill>
                  <a:srgbClr val="FF0000"/>
                </a:solidFill>
              </a:rPr>
              <a:t>rolling past any bound</a:t>
            </a:r>
            <a:r>
              <a:rPr lang="en-US" b="1" dirty="0" smtClean="0">
                <a:solidFill>
                  <a:srgbClr val="0000FF"/>
                </a:solidFill>
              </a:rPr>
              <a:t>. We translate that into Mathematical symbolism with the icon           (</a:t>
            </a:r>
            <a:r>
              <a:rPr lang="en-US" b="1" dirty="0" smtClean="0">
                <a:solidFill>
                  <a:srgbClr val="008000"/>
                </a:solidFill>
              </a:rPr>
              <a:t>read “ as      goes to plus infinity</a:t>
            </a:r>
            <a:r>
              <a:rPr lang="en-US" b="1" dirty="0" smtClean="0">
                <a:solidFill>
                  <a:srgbClr val="0000FF"/>
                </a:solidFill>
              </a:rPr>
              <a:t>”)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WARNING</a:t>
            </a:r>
            <a:r>
              <a:rPr lang="en-US" b="1" dirty="0" smtClean="0">
                <a:solidFill>
                  <a:srgbClr val="0000FF"/>
                </a:solidFill>
              </a:rPr>
              <a:t> ! The symbol      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rgbClr val="0000FF"/>
                </a:solidFill>
              </a:rPr>
              <a:t> a number, it just stands for any process that keeps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rolling past any </a:t>
            </a:r>
            <a:r>
              <a:rPr lang="en-US" b="1" dirty="0" smtClean="0">
                <a:solidFill>
                  <a:srgbClr val="FF0000"/>
                </a:solidFill>
              </a:rPr>
              <a:t>bound 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845" y="279400"/>
            <a:ext cx="405689" cy="439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850900"/>
            <a:ext cx="16764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878" y="1630998"/>
            <a:ext cx="1044956" cy="23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440" y="4155440"/>
            <a:ext cx="782320" cy="223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912" y="4028440"/>
            <a:ext cx="241723" cy="427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741" y="4789297"/>
            <a:ext cx="399542" cy="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36000" cy="62992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One last bit of terminology: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horizontal</a:t>
            </a:r>
            <a:r>
              <a:rPr lang="en-US" b="1" dirty="0" smtClean="0">
                <a:solidFill>
                  <a:srgbClr val="0000FF"/>
                </a:solidFill>
              </a:rPr>
              <a:t> straight line              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s said to be a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“horizontal asymptote of                       “ if at least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one of the two statements                                   or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holds.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660066"/>
                </a:solidFill>
              </a:rPr>
              <a:t>Remark. </a:t>
            </a:r>
            <a:r>
              <a:rPr lang="en-US" b="1" dirty="0" smtClean="0">
                <a:solidFill>
                  <a:srgbClr val="0000FF"/>
                </a:solidFill>
              </a:rPr>
              <a:t>It is possible that only one of the two statements holds, or both, as the following figures show.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946" y="1212850"/>
            <a:ext cx="1167892" cy="50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355" y="1898269"/>
            <a:ext cx="1828673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172" y="2517648"/>
            <a:ext cx="2873629" cy="860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36" y="3276600"/>
            <a:ext cx="2873629" cy="8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4000"/>
            <a:ext cx="8661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Both                and                    are horizontal </a:t>
            </a:r>
            <a:r>
              <a:rPr lang="en-US" b="1" dirty="0" err="1" smtClean="0">
                <a:solidFill>
                  <a:srgbClr val="0000FF"/>
                </a:solidFill>
              </a:rPr>
              <a:t>asymp</a:t>
            </a:r>
            <a:r>
              <a:rPr lang="en-US" b="1" dirty="0" smtClean="0">
                <a:solidFill>
                  <a:srgbClr val="0000FF"/>
                </a:solidFill>
              </a:rPr>
              <a:t>-totes.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However, both limits also may hold.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is a horizontal asymptote.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21" y="304800"/>
            <a:ext cx="1137158" cy="53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18" y="304800"/>
            <a:ext cx="1413764" cy="537845"/>
          </a:xfrm>
          <a:prstGeom prst="rect">
            <a:avLst/>
          </a:prstGeom>
        </p:spPr>
      </p:pic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327288"/>
            <a:ext cx="8312727" cy="2415755"/>
          </a:xfrm>
          <a:prstGeom prst="rect">
            <a:avLst/>
          </a:prstGeom>
        </p:spPr>
      </p:pic>
      <p:pic>
        <p:nvPicPr>
          <p:cNvPr id="10" name="Picture 9" descr="Picture 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4515950"/>
            <a:ext cx="8312727" cy="1418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63" y="5909537"/>
            <a:ext cx="1137158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4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36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Finally, a </a:t>
            </a:r>
            <a:r>
              <a:rPr lang="en-US" b="1" dirty="0" smtClean="0">
                <a:solidFill>
                  <a:srgbClr val="FF0000"/>
                </a:solidFill>
              </a:rPr>
              <a:t>vertical</a:t>
            </a:r>
            <a:r>
              <a:rPr lang="en-US" b="1" dirty="0" smtClean="0">
                <a:solidFill>
                  <a:srgbClr val="0000FF"/>
                </a:solidFill>
              </a:rPr>
              <a:t> straight line               is said to be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 “vertical asymptote of                      “ if at least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ne of the following four (</a:t>
            </a:r>
            <a:r>
              <a:rPr lang="en-US" b="1" dirty="0" smtClean="0">
                <a:solidFill>
                  <a:srgbClr val="008000"/>
                </a:solidFill>
              </a:rPr>
              <a:t>count ‘</a:t>
            </a:r>
            <a:r>
              <a:rPr lang="en-US" b="1" dirty="0" err="1" smtClean="0">
                <a:solidFill>
                  <a:srgbClr val="008000"/>
                </a:solidFill>
              </a:rPr>
              <a:t>em</a:t>
            </a:r>
            <a:r>
              <a:rPr lang="en-US" b="1" dirty="0" smtClean="0">
                <a:solidFill>
                  <a:srgbClr val="0000FF"/>
                </a:solidFill>
              </a:rPr>
              <a:t>) statements hold: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Again, only one of the four need hold </a:t>
            </a:r>
            <a:r>
              <a:rPr lang="en-US" b="1" dirty="0" smtClean="0">
                <a:solidFill>
                  <a:srgbClr val="FF6600"/>
                </a:solidFill>
              </a:rPr>
              <a:t>(it’s impossible for all four to hold, why?)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a figure where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but 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Note that the x-axis is a horizontal asymptote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355" y="482664"/>
            <a:ext cx="1121791" cy="291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73" y="876237"/>
            <a:ext cx="1828673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566" y="2258124"/>
            <a:ext cx="3134868" cy="906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21" y="4798124"/>
            <a:ext cx="3134868" cy="90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66" y="4770248"/>
            <a:ext cx="2812161" cy="9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584200"/>
            <a:ext cx="8559800" cy="627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Remark. </a:t>
            </a:r>
            <a:r>
              <a:rPr lang="en-US" b="1" dirty="0" smtClean="0">
                <a:solidFill>
                  <a:srgbClr val="0000FF"/>
                </a:solidFill>
              </a:rPr>
              <a:t>For rational functions the vertical as-</a:t>
            </a:r>
            <a:r>
              <a:rPr lang="en-US" b="1" dirty="0" err="1" smtClean="0">
                <a:solidFill>
                  <a:srgbClr val="0000FF"/>
                </a:solidFill>
              </a:rPr>
              <a:t>ymptotes</a:t>
            </a:r>
            <a:r>
              <a:rPr lang="en-US" b="1" dirty="0" smtClean="0">
                <a:solidFill>
                  <a:srgbClr val="0000FF"/>
                </a:solidFill>
              </a:rPr>
              <a:t> are usually found among the roots 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f the denominator. (</a:t>
            </a:r>
            <a:r>
              <a:rPr lang="en-US" b="1" dirty="0" smtClean="0">
                <a:solidFill>
                  <a:srgbClr val="008000"/>
                </a:solidFill>
              </a:rPr>
              <a:t>Not all roots need be </a:t>
            </a:r>
            <a:r>
              <a:rPr lang="en-US" b="1" dirty="0" err="1" smtClean="0">
                <a:solidFill>
                  <a:srgbClr val="008000"/>
                </a:solidFill>
              </a:rPr>
              <a:t>asymp</a:t>
            </a:r>
            <a:r>
              <a:rPr lang="en-US" b="1" dirty="0" smtClean="0">
                <a:solidFill>
                  <a:srgbClr val="008000"/>
                </a:solidFill>
              </a:rPr>
              <a:t>-totes</a:t>
            </a:r>
            <a:r>
              <a:rPr lang="en-US" b="1" dirty="0" smtClean="0">
                <a:solidFill>
                  <a:srgbClr val="0000FF"/>
                </a:solidFill>
              </a:rPr>
              <a:t>) Other functions, </a:t>
            </a:r>
            <a:r>
              <a:rPr lang="en-US" b="1" dirty="0" smtClean="0">
                <a:solidFill>
                  <a:srgbClr val="FF0000"/>
                </a:solidFill>
              </a:rPr>
              <a:t>you’re on your own !</a:t>
            </a:r>
          </a:p>
        </p:txBody>
      </p:sp>
      <p:pic>
        <p:nvPicPr>
          <p:cNvPr id="4" name="Picture 3" descr="Asymp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2100"/>
            <a:ext cx="7771428" cy="38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4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04800"/>
            <a:ext cx="8636000" cy="629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next presentation (on </a:t>
            </a:r>
            <a:r>
              <a:rPr lang="en-US" b="1" dirty="0" smtClean="0">
                <a:solidFill>
                  <a:srgbClr val="FF6600"/>
                </a:solidFill>
              </a:rPr>
              <a:t>graphing</a:t>
            </a:r>
            <a:r>
              <a:rPr lang="en-US" b="1" dirty="0" smtClean="0">
                <a:solidFill>
                  <a:srgbClr val="0000FF"/>
                </a:solidFill>
              </a:rPr>
              <a:t>) will give us plenty of opportunities to work out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EXAMPLES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f </a:t>
            </a:r>
            <a:r>
              <a:rPr lang="en-US" b="1" u="sng" dirty="0" smtClean="0">
                <a:solidFill>
                  <a:srgbClr val="660066"/>
                </a:solidFill>
              </a:rPr>
              <a:t>limits at infinity </a:t>
            </a:r>
            <a:r>
              <a:rPr lang="en-US" b="1" dirty="0" smtClean="0">
                <a:solidFill>
                  <a:srgbClr val="0000FF"/>
                </a:solidFill>
              </a:rPr>
              <a:t>(horizontal asymptotes if finite) and of </a:t>
            </a:r>
            <a:r>
              <a:rPr lang="en-US" b="1" u="sng" dirty="0" smtClean="0">
                <a:solidFill>
                  <a:srgbClr val="B8089E"/>
                </a:solidFill>
              </a:rPr>
              <a:t>infinite limits </a:t>
            </a:r>
            <a:r>
              <a:rPr lang="en-US" b="1" dirty="0" smtClean="0">
                <a:solidFill>
                  <a:srgbClr val="0000FF"/>
                </a:solidFill>
              </a:rPr>
              <a:t>(vertical asymptotes.)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STAY TUNED FOLKS!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7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79400"/>
            <a:ext cx="8559800" cy="629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So, in the expression                      we replace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with the icon           and get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Whatever that symbol is going to mean, that is the meaning of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what happens to P as time goes by</a:t>
            </a:r>
            <a:r>
              <a:rPr lang="en-US" b="1" dirty="0" smtClean="0">
                <a:solidFill>
                  <a:srgbClr val="0000FF"/>
                </a:solidFill>
              </a:rPr>
              <a:t>” and more </a:t>
            </a:r>
            <a:r>
              <a:rPr lang="en-US" b="1" dirty="0" smtClean="0">
                <a:solidFill>
                  <a:srgbClr val="FF0000"/>
                </a:solidFill>
              </a:rPr>
              <a:t>col</a:t>
            </a:r>
            <a:r>
              <a:rPr lang="en-US" b="1" dirty="0" smtClean="0">
                <a:solidFill>
                  <a:srgbClr val="008000"/>
                </a:solidFill>
              </a:rPr>
              <a:t>orf</a:t>
            </a:r>
            <a:r>
              <a:rPr lang="en-US" b="1" dirty="0" smtClean="0">
                <a:solidFill>
                  <a:srgbClr val="AE0DB1"/>
                </a:solidFill>
              </a:rPr>
              <a:t>ully</a:t>
            </a:r>
            <a:r>
              <a:rPr lang="en-US" b="1" dirty="0" smtClean="0">
                <a:solidFill>
                  <a:srgbClr val="0000FF"/>
                </a:solidFill>
              </a:rPr>
              <a:t>, the title of this presentation: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ask: “what can happen to             as        rolls past all bounds?” I see three possibilities: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317500"/>
            <a:ext cx="1676400" cy="63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8" y="1050291"/>
            <a:ext cx="1044956" cy="230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1111251"/>
            <a:ext cx="782320" cy="223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580" y="1296924"/>
            <a:ext cx="1844040" cy="8605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5820" y="4141867"/>
            <a:ext cx="530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What’s going on out there?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3366FF"/>
                </a:solidFill>
              </a:rPr>
              <a:t>way out there!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557" y="5388928"/>
            <a:ext cx="937387" cy="537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396" y="5461788"/>
            <a:ext cx="219748" cy="3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585200" cy="63246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00FF"/>
                </a:solidFill>
              </a:rPr>
              <a:t>      grows consistently beyond all bounds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1ADC"/>
                </a:solidFill>
              </a:rPr>
              <a:t>and takes over the planet, or destroys it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approaches an equilibrium value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(that may be 0, in which case we say that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is </a:t>
            </a:r>
            <a:r>
              <a:rPr lang="en-US" b="1" dirty="0" smtClean="0">
                <a:solidFill>
                  <a:srgbClr val="FF1ADC"/>
                </a:solidFill>
              </a:rPr>
              <a:t>extinct</a:t>
            </a:r>
            <a:r>
              <a:rPr lang="en-US" b="1" dirty="0" smtClean="0">
                <a:solidFill>
                  <a:srgbClr val="0000FF"/>
                </a:solidFill>
              </a:rPr>
              <a:t>.)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behaves wildly </a:t>
            </a:r>
            <a:r>
              <a:rPr lang="en-US" b="1" dirty="0" smtClean="0">
                <a:solidFill>
                  <a:srgbClr val="FF1ADC"/>
                </a:solidFill>
              </a:rPr>
              <a:t>(inconsistently and </a:t>
            </a:r>
            <a:r>
              <a:rPr lang="en-US" b="1" dirty="0" err="1" smtClean="0">
                <a:solidFill>
                  <a:srgbClr val="FF1ADC"/>
                </a:solidFill>
              </a:rPr>
              <a:t>unpre-dictably</a:t>
            </a:r>
            <a:r>
              <a:rPr lang="en-US" b="1" dirty="0" smtClean="0">
                <a:solidFill>
                  <a:srgbClr val="FF1ADC"/>
                </a:solidFill>
              </a:rPr>
              <a:t>, like us humans who decrease our numbers through war, illnesses and famine, but increase it through better medical care and unrestricted reproduction; who knows </a:t>
            </a:r>
            <a:br>
              <a:rPr lang="en-US" b="1" dirty="0" smtClean="0">
                <a:solidFill>
                  <a:srgbClr val="FF1ADC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what will happen </a:t>
            </a:r>
            <a:r>
              <a:rPr lang="en-US" b="1" dirty="0" smtClean="0">
                <a:solidFill>
                  <a:srgbClr val="FF1ADC"/>
                </a:solidFill>
              </a:rPr>
              <a:t>to us </a:t>
            </a:r>
            <a:r>
              <a:rPr lang="en-US" b="1" dirty="0" smtClean="0">
                <a:solidFill>
                  <a:srgbClr val="FF0000"/>
                </a:solidFill>
              </a:rPr>
              <a:t>way out there … </a:t>
            </a:r>
            <a:r>
              <a:rPr lang="en-US" b="1" dirty="0" smtClean="0">
                <a:solidFill>
                  <a:srgbClr val="FF1ADC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Since we prefer predictable behavior, we write: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6" y="381000"/>
            <a:ext cx="368808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6" y="1447800"/>
            <a:ext cx="368808" cy="399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96" y="2997200"/>
            <a:ext cx="368808" cy="399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561" y="1287526"/>
            <a:ext cx="522478" cy="737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196" y="1898142"/>
            <a:ext cx="368808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228600"/>
            <a:ext cx="8661400" cy="637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case 1                                       </a:t>
            </a:r>
          </a:p>
          <a:p>
            <a:pPr marL="0" indent="0" algn="ctr"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to be made precise</a:t>
            </a:r>
          </a:p>
          <a:p>
            <a:pPr marL="0" indent="0"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case 2                                       </a:t>
            </a:r>
          </a:p>
          <a:p>
            <a:pPr marL="0" indent="0" algn="ctr"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to be made precise</a:t>
            </a:r>
          </a:p>
          <a:p>
            <a:pPr marL="0" indent="0"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case 3                                       </a:t>
            </a:r>
          </a:p>
          <a:p>
            <a:pPr marL="0" indent="0" algn="ctr"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not much  to do </a:t>
            </a:r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</a:t>
            </a:r>
          </a:p>
          <a:p>
            <a:pPr marL="0" indent="0"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Let’s go for precision.</a:t>
            </a:r>
          </a:p>
          <a:p>
            <a:pPr marL="0" indent="0">
              <a:spcBef>
                <a:spcPts val="2568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35" y="242316"/>
            <a:ext cx="2780030" cy="78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304" y="1822704"/>
            <a:ext cx="2904363" cy="860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528" y="3394964"/>
            <a:ext cx="3011932" cy="8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0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04800"/>
            <a:ext cx="8610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Definition 1.  </a:t>
            </a:r>
            <a:r>
              <a:rPr lang="en-US" b="1" dirty="0" smtClean="0">
                <a:solidFill>
                  <a:srgbClr val="0000FF"/>
                </a:solidFill>
              </a:rPr>
              <a:t>The statement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m</a:t>
            </a:r>
            <a:r>
              <a:rPr lang="en-US" b="1" dirty="0" smtClean="0">
                <a:solidFill>
                  <a:srgbClr val="0000FF"/>
                </a:solidFill>
              </a:rPr>
              <a:t>eans that </a:t>
            </a:r>
            <a:r>
              <a:rPr lang="en-US" b="1" dirty="0" smtClean="0">
                <a:solidFill>
                  <a:srgbClr val="008000"/>
                </a:solidFill>
              </a:rPr>
              <a:t>(all Math now, ready?)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the usual definition of limit both      and        are supposed to be </a:t>
            </a:r>
            <a:r>
              <a:rPr lang="en-US" b="1" dirty="0" smtClean="0">
                <a:solidFill>
                  <a:srgbClr val="FF6600"/>
                </a:solidFill>
              </a:rPr>
              <a:t>“small”</a:t>
            </a:r>
            <a:r>
              <a:rPr lang="en-US" b="1" dirty="0" smtClean="0">
                <a:solidFill>
                  <a:srgbClr val="0000FF"/>
                </a:solidFill>
              </a:rPr>
              <a:t>. Here, a moment’s reflection will show you that       and      are sup-posed to be </a:t>
            </a:r>
            <a:r>
              <a:rPr lang="en-US" b="1" dirty="0" smtClean="0">
                <a:solidFill>
                  <a:srgbClr val="FF6600"/>
                </a:solidFill>
              </a:rPr>
              <a:t>“big”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3366FF"/>
                </a:solidFill>
              </a:rPr>
              <a:t>doww</a:t>
            </a:r>
            <a:r>
              <a:rPr lang="en-US" b="1" dirty="0" smtClean="0">
                <a:solidFill>
                  <a:srgbClr val="0000FF"/>
                </a:solidFill>
              </a:rPr>
              <a:t>, they may be written 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and       ), but </a:t>
            </a:r>
            <a:r>
              <a:rPr lang="en-US" b="1" dirty="0" smtClean="0">
                <a:solidFill>
                  <a:srgbClr val="FF6600"/>
                </a:solidFill>
              </a:rPr>
              <a:t>‘bigness</a:t>
            </a:r>
            <a:r>
              <a:rPr lang="en-US" b="1" dirty="0" smtClean="0">
                <a:solidFill>
                  <a:srgbClr val="0000FF"/>
                </a:solidFill>
              </a:rPr>
              <a:t>’ and </a:t>
            </a:r>
            <a:r>
              <a:rPr lang="en-US" b="1" dirty="0" smtClean="0">
                <a:solidFill>
                  <a:srgbClr val="FF6600"/>
                </a:solidFill>
              </a:rPr>
              <a:t>‘smallness’ </a:t>
            </a:r>
            <a:r>
              <a:rPr lang="en-US" b="1" dirty="0" smtClean="0">
                <a:solidFill>
                  <a:srgbClr val="0000FF"/>
                </a:solidFill>
              </a:rPr>
              <a:t>are meaningless concepts here.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Next definition.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35" y="293116"/>
            <a:ext cx="2780030" cy="78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" y="1655128"/>
            <a:ext cx="7622032" cy="53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64" y="2499297"/>
            <a:ext cx="291973" cy="322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195" y="2427733"/>
            <a:ext cx="307340" cy="445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637" y="3657600"/>
            <a:ext cx="254000" cy="36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64" y="3683000"/>
            <a:ext cx="291973" cy="322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27" y="4870895"/>
            <a:ext cx="583946" cy="507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6862" y="4886135"/>
            <a:ext cx="430276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6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03200"/>
            <a:ext cx="8509000" cy="629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Definition 2.  </a:t>
            </a:r>
            <a:r>
              <a:rPr lang="en-US" b="1" dirty="0" smtClean="0">
                <a:solidFill>
                  <a:srgbClr val="0000FF"/>
                </a:solidFill>
              </a:rPr>
              <a:t>The statement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m</a:t>
            </a:r>
            <a:r>
              <a:rPr lang="en-US" b="1" dirty="0" smtClean="0">
                <a:solidFill>
                  <a:srgbClr val="0000FF"/>
                </a:solidFill>
              </a:rPr>
              <a:t>eans that (</a:t>
            </a:r>
            <a:r>
              <a:rPr lang="en-US" b="1" dirty="0" smtClean="0">
                <a:solidFill>
                  <a:srgbClr val="008000"/>
                </a:solidFill>
              </a:rPr>
              <a:t>all Math now, ready</a:t>
            </a:r>
            <a:r>
              <a:rPr lang="en-US" b="1" dirty="0" smtClean="0">
                <a:solidFill>
                  <a:srgbClr val="0000FF"/>
                </a:solidFill>
              </a:rPr>
              <a:t>?)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Note that in this case      should be “</a:t>
            </a:r>
            <a:r>
              <a:rPr lang="en-US" b="1" dirty="0" smtClean="0">
                <a:solidFill>
                  <a:srgbClr val="FF6600"/>
                </a:solidFill>
              </a:rPr>
              <a:t>small</a:t>
            </a:r>
            <a:r>
              <a:rPr lang="en-US" b="1" dirty="0" smtClean="0">
                <a:solidFill>
                  <a:srgbClr val="0000FF"/>
                </a:solidFill>
              </a:rPr>
              <a:t>”, (</a:t>
            </a:r>
            <a:r>
              <a:rPr lang="en-US" b="1" dirty="0" smtClean="0">
                <a:solidFill>
                  <a:srgbClr val="008000"/>
                </a:solidFill>
              </a:rPr>
              <a:t>you want to get close to        </a:t>
            </a:r>
            <a:r>
              <a:rPr lang="en-US" b="1" dirty="0" smtClean="0">
                <a:solidFill>
                  <a:srgbClr val="0000FF"/>
                </a:solidFill>
              </a:rPr>
              <a:t>), but      should actually be “</a:t>
            </a:r>
            <a:r>
              <a:rPr lang="en-US" b="1" dirty="0" smtClean="0">
                <a:solidFill>
                  <a:srgbClr val="FF6600"/>
                </a:solidFill>
              </a:rPr>
              <a:t>big</a:t>
            </a:r>
            <a:r>
              <a:rPr lang="en-US" b="1" dirty="0" smtClean="0">
                <a:solidFill>
                  <a:srgbClr val="0000FF"/>
                </a:solidFill>
              </a:rPr>
              <a:t>” ( </a:t>
            </a:r>
            <a:r>
              <a:rPr lang="en-US" b="1" dirty="0" smtClean="0">
                <a:solidFill>
                  <a:srgbClr val="008000"/>
                </a:solidFill>
              </a:rPr>
              <a:t>you want to see what happens way into the future.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 told you</a:t>
            </a:r>
            <a:r>
              <a:rPr lang="en-US" b="1" dirty="0" smtClean="0">
                <a:solidFill>
                  <a:srgbClr val="FF6600"/>
                </a:solidFill>
              </a:rPr>
              <a:t> big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 smtClean="0">
                <a:solidFill>
                  <a:srgbClr val="FF6600"/>
                </a:solidFill>
              </a:rPr>
              <a:t>small</a:t>
            </a:r>
            <a:r>
              <a:rPr lang="en-US" b="1" dirty="0" smtClean="0">
                <a:solidFill>
                  <a:srgbClr val="0000FF"/>
                </a:solidFill>
              </a:rPr>
              <a:t> are meaningless!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Next definition.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00000"/>
                </a:solidFill>
              </a:rPr>
              <a:t>Definition </a:t>
            </a:r>
            <a:r>
              <a:rPr lang="en-US" b="1" dirty="0" smtClean="0">
                <a:solidFill>
                  <a:srgbClr val="800000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.  Neither </a:t>
            </a:r>
            <a:r>
              <a:rPr lang="en-US" b="1" dirty="0" smtClean="0">
                <a:solidFill>
                  <a:srgbClr val="800000"/>
                </a:solidFill>
              </a:rPr>
              <a:t>Definition 1 </a:t>
            </a:r>
            <a:r>
              <a:rPr lang="en-US" b="1" dirty="0" smtClean="0">
                <a:solidFill>
                  <a:srgbClr val="0000FF"/>
                </a:solidFill>
              </a:rPr>
              <a:t>nor</a:t>
            </a:r>
            <a:r>
              <a:rPr lang="en-US" b="1" dirty="0" smtClean="0">
                <a:solidFill>
                  <a:srgbClr val="800000"/>
                </a:solidFill>
              </a:rPr>
              <a:t> Definition 2 </a:t>
            </a:r>
            <a:r>
              <a:rPr lang="en-US" b="1" dirty="0" smtClean="0">
                <a:solidFill>
                  <a:srgbClr val="0000FF"/>
                </a:solidFill>
              </a:rPr>
              <a:t>apply.  </a:t>
            </a:r>
            <a:r>
              <a:rPr lang="en-US" sz="3600" b="1" dirty="0" smtClean="0">
                <a:solidFill>
                  <a:srgbClr val="0000FF"/>
                </a:solidFill>
                <a:sym typeface="Wingdings"/>
              </a:rPr>
              <a:t>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504" y="152400"/>
            <a:ext cx="2904363" cy="860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1527810"/>
            <a:ext cx="796290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64" y="2473897"/>
            <a:ext cx="291973" cy="32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554" y="2881186"/>
            <a:ext cx="307340" cy="445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125" y="2783396"/>
            <a:ext cx="522478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200" y="101600"/>
            <a:ext cx="8661400" cy="652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Four more versions 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Definition 1</a:t>
            </a:r>
            <a:r>
              <a:rPr lang="en-US" b="1" dirty="0" smtClean="0">
                <a:solidFill>
                  <a:srgbClr val="0000FF"/>
                </a:solidFill>
              </a:rPr>
              <a:t> can be written </a:t>
            </a:r>
            <a:r>
              <a:rPr lang="en-US" b="1" dirty="0" smtClean="0">
                <a:solidFill>
                  <a:srgbClr val="008000"/>
                </a:solidFill>
              </a:rPr>
              <a:t>(you write the definitions!)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Just for fun, let me do the top-right in Math language (</a:t>
            </a:r>
            <a:r>
              <a:rPr lang="en-US" b="1" dirty="0" smtClean="0">
                <a:solidFill>
                  <a:srgbClr val="008000"/>
                </a:solidFill>
              </a:rPr>
              <a:t>ready?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we look at a few examples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of populations.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4" y="1119124"/>
            <a:ext cx="3058033" cy="860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034" y="1144524"/>
            <a:ext cx="3058033" cy="860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34" y="2466848"/>
            <a:ext cx="3058033" cy="860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034" y="2466848"/>
            <a:ext cx="2904363" cy="860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78" y="4855528"/>
            <a:ext cx="8175244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3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360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next figure shows the behavior of two populations, one blue, </a:t>
            </a:r>
            <a:r>
              <a:rPr lang="en-US" b="1" dirty="0" smtClean="0">
                <a:solidFill>
                  <a:srgbClr val="B8089E"/>
                </a:solidFill>
              </a:rPr>
              <a:t>one violet</a:t>
            </a:r>
            <a:r>
              <a:rPr lang="en-US" b="1" dirty="0" smtClean="0">
                <a:solidFill>
                  <a:srgbClr val="0000FF"/>
                </a:solidFill>
              </a:rPr>
              <a:t>. The blue starts with 4 </a:t>
            </a:r>
            <a:r>
              <a:rPr lang="en-US" b="1" dirty="0" smtClean="0">
                <a:solidFill>
                  <a:srgbClr val="008000"/>
                </a:solidFill>
              </a:rPr>
              <a:t>(in gazillion) </a:t>
            </a:r>
            <a:r>
              <a:rPr lang="en-US" b="1" dirty="0" smtClean="0">
                <a:solidFill>
                  <a:srgbClr val="0000FF"/>
                </a:solidFill>
              </a:rPr>
              <a:t>members but, due to overpopulation, shrinks down to</a:t>
            </a:r>
            <a:r>
              <a:rPr lang="en-US" b="1" dirty="0" smtClean="0">
                <a:solidFill>
                  <a:srgbClr val="FF0000"/>
                </a:solidFill>
              </a:rPr>
              <a:t> 2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B8089E"/>
                </a:solidFill>
              </a:rPr>
              <a:t>violet population </a:t>
            </a:r>
            <a:r>
              <a:rPr lang="en-US" b="1" dirty="0" smtClean="0">
                <a:solidFill>
                  <a:srgbClr val="0000FF"/>
                </a:solidFill>
              </a:rPr>
              <a:t>starts at 0 gazillions, and, through </a:t>
            </a:r>
            <a:r>
              <a:rPr lang="en-US" b="1" dirty="0" smtClean="0">
                <a:solidFill>
                  <a:srgbClr val="FF0000"/>
                </a:solidFill>
              </a:rPr>
              <a:t>parthenogenesis</a:t>
            </a:r>
            <a:r>
              <a:rPr lang="en-US" b="1" dirty="0" smtClean="0">
                <a:solidFill>
                  <a:srgbClr val="0000FF"/>
                </a:solidFill>
              </a:rPr>
              <a:t>, ends up with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also !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those of you mathematically savvy, the two equations are (roughly)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and </a:t>
            </a:r>
          </a:p>
          <a:p>
            <a:pPr marL="0" indent="0">
              <a:lnSpc>
                <a:spcPct val="14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are the two graphs. The red line is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9" y="4373753"/>
            <a:ext cx="2289683" cy="126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46" y="4330700"/>
            <a:ext cx="1951609" cy="126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86" y="5874639"/>
            <a:ext cx="1336929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4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1060</Words>
  <Application>Microsoft Macintosh PowerPoint</Application>
  <PresentationFormat>On-screen Show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What’s going on out there? (way out there!)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588</cp:revision>
  <dcterms:created xsi:type="dcterms:W3CDTF">2011-08-21T14:29:24Z</dcterms:created>
  <dcterms:modified xsi:type="dcterms:W3CDTF">2011-10-24T02:23:33Z</dcterms:modified>
</cp:coreProperties>
</file>